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419" r:id="rId2"/>
    <p:sldId id="416" r:id="rId3"/>
    <p:sldId id="450" r:id="rId4"/>
    <p:sldId id="443" r:id="rId5"/>
    <p:sldId id="447" r:id="rId6"/>
    <p:sldId id="359" r:id="rId7"/>
    <p:sldId id="473" r:id="rId8"/>
    <p:sldId id="425" r:id="rId9"/>
    <p:sldId id="458" r:id="rId10"/>
    <p:sldId id="475" r:id="rId11"/>
    <p:sldId id="373" r:id="rId12"/>
    <p:sldId id="428" r:id="rId13"/>
    <p:sldId id="459" r:id="rId14"/>
    <p:sldId id="354" r:id="rId15"/>
    <p:sldId id="355" r:id="rId16"/>
    <p:sldId id="452" r:id="rId17"/>
    <p:sldId id="457" r:id="rId18"/>
    <p:sldId id="451" r:id="rId19"/>
    <p:sldId id="471" r:id="rId20"/>
    <p:sldId id="448" r:id="rId21"/>
    <p:sldId id="462" r:id="rId22"/>
    <p:sldId id="431" r:id="rId23"/>
    <p:sldId id="454" r:id="rId24"/>
    <p:sldId id="456" r:id="rId25"/>
    <p:sldId id="468" r:id="rId26"/>
    <p:sldId id="464" r:id="rId27"/>
    <p:sldId id="413" r:id="rId28"/>
    <p:sldId id="44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58" autoAdjust="0"/>
  </p:normalViewPr>
  <p:slideViewPr>
    <p:cSldViewPr>
      <p:cViewPr>
        <p:scale>
          <a:sx n="70" d="100"/>
          <a:sy n="70" d="100"/>
        </p:scale>
        <p:origin x="-1146" y="-19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notesViewPr>
    <p:cSldViewPr>
      <p:cViewPr varScale="1">
        <p:scale>
          <a:sx n="59" d="100"/>
          <a:sy n="59" d="100"/>
        </p:scale>
        <p:origin x="-2484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LM-07-08\emcdouga.$\My%20Documents\Eun-Woo\CC%20active%20funding%20not%20in%20EHR_Eun-Woo%20slid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18111512398064"/>
          <c:y val="0.16230789769321091"/>
          <c:w val="0.69131578163750662"/>
          <c:h val="0.8186983440889467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4451334208224199"/>
                  <c:y val="-0.14387582504567867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latin typeface="Georgia" pitchFamily="18" charset="0"/>
                      </a:rPr>
                      <a:t>ATE
63.7%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1341787805370491"/>
                  <c:y val="8.1200194803235683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latin typeface="Georgia" pitchFamily="18" charset="0"/>
                      </a:rPr>
                      <a:t>S-STEM
23.6%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9.6082677165354333E-2"/>
                  <c:y val="0.1660885492761684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Georgia" pitchFamily="18" charset="0"/>
                      </a:rPr>
                      <a:t>STEP
10.9%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4357510599636591"/>
                  <c:y val="-2.78628964482888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baseline="0" dirty="0" err="1">
                        <a:latin typeface="Georgia" pitchFamily="18" charset="0"/>
                      </a:rPr>
                      <a:t>Noyce</a:t>
                    </a:r>
                    <a:r>
                      <a:rPr lang="en-US" sz="2400" b="1" i="0" baseline="0" dirty="0">
                        <a:latin typeface="Georgia" pitchFamily="18" charset="0"/>
                      </a:rPr>
                      <a:t>
1.2%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1.1397255137990381E-3"/>
                  <c:y val="-3.31510672490314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baseline="0" dirty="0">
                        <a:latin typeface="Georgia" pitchFamily="18" charset="0"/>
                      </a:rPr>
                      <a:t>MSP
0.4%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23494725418938206"/>
                  <c:y val="1.313628899835796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Georgia" pitchFamily="18" charset="0"/>
                      </a:rPr>
                      <a:t>CCLI/TUES</a:t>
                    </a:r>
                    <a:r>
                      <a:rPr lang="en-US" sz="2400" b="1" dirty="0">
                        <a:latin typeface="Georgia" pitchFamily="18" charset="0"/>
                      </a:rPr>
                      <a:t>
0.3%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active!$O$4:$O$9</c:f>
              <c:strCache>
                <c:ptCount val="6"/>
                <c:pt idx="0">
                  <c:v>ATE</c:v>
                </c:pt>
                <c:pt idx="1">
                  <c:v>S-STEM</c:v>
                </c:pt>
                <c:pt idx="2">
                  <c:v>STEP</c:v>
                </c:pt>
                <c:pt idx="3">
                  <c:v>Noyce</c:v>
                </c:pt>
                <c:pt idx="4">
                  <c:v>MSP</c:v>
                </c:pt>
                <c:pt idx="5">
                  <c:v>CCLI/TUES</c:v>
                </c:pt>
              </c:strCache>
            </c:strRef>
          </c:cat>
          <c:val>
            <c:numRef>
              <c:f>active!$Q$4:$Q$9</c:f>
              <c:numCache>
                <c:formatCode>0.0%</c:formatCode>
                <c:ptCount val="6"/>
                <c:pt idx="0">
                  <c:v>0.63672015062715148</c:v>
                </c:pt>
                <c:pt idx="1">
                  <c:v>0.23611520815547798</c:v>
                </c:pt>
                <c:pt idx="2">
                  <c:v>0.10887448618908399</c:v>
                </c:pt>
                <c:pt idx="3">
                  <c:v>1.1712152450587493E-2</c:v>
                </c:pt>
                <c:pt idx="4">
                  <c:v>3.6274938187565607E-3</c:v>
                </c:pt>
                <c:pt idx="5">
                  <c:v>2.9505087589486957E-3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 b="1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F024EFD-F40F-4077-9170-B57DE4A13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69B33EC-DE42-4522-A8FE-E814CF2DB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6CF2C-A8C3-4C46-AA7B-DF53DC2D1388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24C4-A8F4-4910-B6FF-E8C763AD2A68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0563"/>
            <a:ext cx="4624387" cy="3468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9438"/>
            <a:ext cx="5143500" cy="4233862"/>
          </a:xfrm>
          <a:noFill/>
          <a:ln/>
        </p:spPr>
        <p:txBody>
          <a:bodyPr lIns="92200" tIns="46099" rIns="92200" bIns="46099"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A0212-EA79-46A0-AF68-62E7249C05F0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4" rIns="93167" bIns="46584" anchor="b"/>
          <a:lstStyle/>
          <a:p>
            <a:pPr algn="r" defTabSz="931863"/>
            <a:fld id="{E865BA53-C13D-4B07-9FBB-FB619BF1267A}" type="slidenum">
              <a:rPr lang="en-US" sz="1200"/>
              <a:pPr algn="r" defTabSz="931863"/>
              <a:t>2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611688" cy="345916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97375"/>
            <a:ext cx="5140325" cy="4165600"/>
          </a:xfrm>
          <a:noFill/>
          <a:ln/>
        </p:spPr>
        <p:txBody>
          <a:bodyPr lIns="92211" tIns="46106" rIns="92211" bIns="46106"/>
          <a:lstStyle/>
          <a:p>
            <a:r>
              <a:rPr lang="en-US" sz="1600" b="1" smtClean="0">
                <a:latin typeface="Times New Roman" pitchFamily="18" charset="0"/>
                <a:ea typeface="ＭＳ Ｐゴシック"/>
              </a:rPr>
              <a:t>As reviewers for NSF, you will be evaluating proposals based upon two broad criteria:  intellectual merit and breadth of impact.  I would like to discuss how to interpret the two criteria in the context of the CCLI program.</a:t>
            </a:r>
          </a:p>
          <a:p>
            <a:endParaRPr lang="en-US" sz="1600" b="1" smtClean="0">
              <a:latin typeface="Times New Roman" pitchFamily="18" charset="0"/>
              <a:ea typeface="ＭＳ Ｐゴシック"/>
            </a:endParaRPr>
          </a:p>
          <a:p>
            <a:r>
              <a:rPr lang="en-US" sz="1600" b="1" smtClean="0">
                <a:latin typeface="Times New Roman" pitchFamily="18" charset="0"/>
                <a:ea typeface="ＭＳ Ｐゴシック"/>
              </a:rPr>
              <a:t>Criterion I:  Intellectual Merit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33BA1-F24F-4C2D-8197-86601E8C1C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F43-8B71-425A-9564-4DFDFB9C4A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EF43-8B71-425A-9564-4DFDFB9C4A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33BA1-F24F-4C2D-8197-86601E8C1C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33BA1-F24F-4C2D-8197-86601E8C1C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4" rIns="93167" bIns="46584" anchor="b"/>
          <a:lstStyle/>
          <a:p>
            <a:pPr algn="r" defTabSz="931863"/>
            <a:fld id="{0A10B198-8118-44E7-8AD3-96A864C15F72}" type="slidenum">
              <a:rPr lang="en-US" sz="1200"/>
              <a:pPr algn="r" defTabSz="931863"/>
              <a:t>27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A3BC8-A946-4955-B6B6-B2E618856ADF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310F3-F357-494E-9F48-3DFE00D6D682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0563"/>
            <a:ext cx="4624387" cy="3468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9438"/>
            <a:ext cx="5143500" cy="4233862"/>
          </a:xfrm>
          <a:noFill/>
          <a:ln/>
        </p:spPr>
        <p:txBody>
          <a:bodyPr lIns="92216" tIns="46108" rIns="92216" bIns="46108"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33EC-DE42-4522-A8FE-E814CF2DBE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738F6-14A3-4EAA-973D-27441D8FE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6EA3D-0F3B-4999-854A-2EFFDC398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BA12-64E6-449E-B31A-CEA128028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8C26-A94D-40D0-A19F-C449784D9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3348-7AAA-441F-9A3E-A79D6CE7AA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034E7-86CD-4BB2-B1B9-21A9A3F632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EE4F8-3606-408F-AECC-ADF4549E42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4DD5B-132F-4B01-B7D5-C2A99FA2C8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56845-365A-4D0B-8B29-F6AFA52E9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265971A-0F86-474F-A992-464740F71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div/index.jsp?div=DU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088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smtClean="0"/>
              <a:t>Funding Opportunities for Chemists at the National Science Foundation Division of Undergraduate Education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b="1" dirty="0" smtClean="0"/>
              <a:t>Pamela Brown, NSF Program Director</a:t>
            </a:r>
          </a:p>
          <a:p>
            <a:pPr algn="ctr">
              <a:buNone/>
            </a:pPr>
            <a:r>
              <a:rPr lang="en-US" sz="2000" dirty="0" smtClean="0"/>
              <a:t>Division of Undergraduate Education (DUE)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dirty="0" smtClean="0"/>
              <a:t>195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2YC3 Western Conference</a:t>
            </a:r>
          </a:p>
          <a:p>
            <a:pPr algn="ctr">
              <a:buNone/>
            </a:pPr>
            <a:r>
              <a:rPr lang="en-US" sz="2000" b="1" dirty="0" err="1" smtClean="0"/>
              <a:t>MiraCosta</a:t>
            </a:r>
            <a:r>
              <a:rPr lang="en-US" sz="2000" b="1" dirty="0" smtClean="0"/>
              <a:t> College, Oceanside, CA</a:t>
            </a:r>
          </a:p>
          <a:p>
            <a:pPr algn="ctr">
              <a:buNone/>
            </a:pPr>
            <a:r>
              <a:rPr lang="en-US" sz="2000" b="1" dirty="0" smtClean="0"/>
              <a:t>March 30, 2012</a:t>
            </a:r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8137"/>
            <a:ext cx="1371600" cy="137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100" b="1" dirty="0" smtClean="0">
                <a:solidFill>
                  <a:schemeClr val="tx1"/>
                </a:solidFill>
              </a:rPr>
              <a:t> 2. Small  Grants for Institutions New to the ATE Program provide community colleges with a chance to “get their foot in the door.”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 marL="742950" lvl="1" indent="-285750" eaLnBrk="0" hangingPunct="0">
              <a:lnSpc>
                <a:spcPct val="80000"/>
              </a:lnSpc>
              <a:buSzPct val="125000"/>
              <a:buNone/>
              <a:defRPr/>
            </a:pPr>
            <a:endParaRPr lang="en-US" sz="2800" kern="0" dirty="0" smtClean="0">
              <a:ea typeface="ＭＳ Ｐゴシック" pitchFamily="-112" charset="-128"/>
              <a:cs typeface="ＭＳ Ｐゴシック" charset="-128"/>
            </a:endParaRPr>
          </a:p>
          <a:p>
            <a:pPr marL="742950" lvl="1" indent="-285750" eaLnBrk="0" hangingPunct="0">
              <a:lnSpc>
                <a:spcPct val="80000"/>
              </a:lnSpc>
              <a:buSzPct val="125000"/>
              <a:buNone/>
              <a:defRPr/>
            </a:pPr>
            <a:r>
              <a:rPr lang="en-US" sz="2800" b="1" kern="0" dirty="0" smtClean="0">
                <a:ea typeface="ＭＳ Ｐゴシック" pitchFamily="-112" charset="-128"/>
                <a:cs typeface="ＭＳ Ｐゴシック" charset="-128"/>
              </a:rPr>
              <a:t>Stimulate </a:t>
            </a:r>
            <a:r>
              <a:rPr lang="en-US" sz="2800" b="1" kern="0" dirty="0" smtClean="0">
                <a:ea typeface="ＭＳ Ｐゴシック" pitchFamily="-112" charset="-128"/>
                <a:cs typeface="ＭＳ Ｐゴシック" charset="-128"/>
              </a:rPr>
              <a:t>implementation, adaptation, and innovation in all areas supported by ATE.</a:t>
            </a:r>
          </a:p>
          <a:p>
            <a:pPr marL="742950" lvl="1" indent="-285750" eaLnBrk="0" hangingPunct="0">
              <a:lnSpc>
                <a:spcPct val="80000"/>
              </a:lnSpc>
              <a:buSzPct val="125000"/>
              <a:buNone/>
              <a:defRPr/>
            </a:pPr>
            <a:endParaRPr lang="en-US" sz="2800" b="1" kern="0" dirty="0" smtClean="0">
              <a:ea typeface="ＭＳ Ｐゴシック" pitchFamily="-112" charset="-128"/>
              <a:cs typeface="ＭＳ Ｐゴシック" charset="-128"/>
            </a:endParaRPr>
          </a:p>
          <a:p>
            <a:pPr marL="742950" lvl="1" indent="-285750" eaLnBrk="0" hangingPunct="0">
              <a:lnSpc>
                <a:spcPct val="80000"/>
              </a:lnSpc>
              <a:buSzPct val="125000"/>
              <a:buNone/>
              <a:defRPr/>
            </a:pPr>
            <a:r>
              <a:rPr lang="en-US" sz="2800" b="1" kern="0" dirty="0" smtClean="0">
                <a:ea typeface="ＭＳ Ｐゴシック" pitchFamily="-112" charset="-128"/>
                <a:cs typeface="ＭＳ Ｐゴシック" charset="-128"/>
              </a:rPr>
              <a:t>Broaden the base of participation of community colleges in ATE.</a:t>
            </a:r>
          </a:p>
          <a:p>
            <a:pPr marL="742950" lvl="1" indent="-285750" eaLnBrk="0" hangingPunct="0">
              <a:lnSpc>
                <a:spcPct val="80000"/>
              </a:lnSpc>
              <a:buSzPct val="125000"/>
              <a:buNone/>
              <a:defRPr/>
            </a:pPr>
            <a:endParaRPr lang="en-US" sz="2800" b="1" kern="0" dirty="0" smtClean="0">
              <a:ea typeface="ＭＳ Ｐゴシック" pitchFamily="-112" charset="-128"/>
              <a:cs typeface="ＭＳ Ｐゴシック" charset="-128"/>
            </a:endParaRPr>
          </a:p>
          <a:p>
            <a:pPr marL="742950" lvl="1" indent="-285750" eaLnBrk="0" hangingPunct="0">
              <a:lnSpc>
                <a:spcPct val="80000"/>
              </a:lnSpc>
              <a:buSzPct val="125000"/>
              <a:buNone/>
              <a:defRPr/>
            </a:pPr>
            <a:r>
              <a:rPr lang="en-US" sz="2800" b="1" kern="0" dirty="0" smtClean="0">
                <a:ea typeface="ＭＳ Ｐゴシック" pitchFamily="-112" charset="-128"/>
                <a:cs typeface="ＭＳ Ｐゴシック" charset="-128"/>
              </a:rPr>
              <a:t>Strengthen the role of community colleges in </a:t>
            </a:r>
            <a:r>
              <a:rPr lang="en-US" sz="2800" b="1" kern="0" smtClean="0">
                <a:ea typeface="ＭＳ Ｐゴシック" pitchFamily="-112" charset="-128"/>
                <a:cs typeface="ＭＳ Ｐゴシック" charset="-128"/>
              </a:rPr>
              <a:t>meeting </a:t>
            </a:r>
            <a:r>
              <a:rPr lang="en-US" sz="2800" b="1" kern="0" smtClean="0">
                <a:ea typeface="ＭＳ Ｐゴシック" pitchFamily="-112" charset="-128"/>
                <a:cs typeface="ＭＳ Ｐゴシック" charset="-128"/>
              </a:rPr>
              <a:t>the needs </a:t>
            </a:r>
            <a:r>
              <a:rPr lang="en-US" sz="2800" b="1" kern="0" dirty="0" smtClean="0">
                <a:ea typeface="ＭＳ Ｐゴシック" pitchFamily="-112" charset="-128"/>
                <a:cs typeface="ＭＳ Ｐゴシック" charset="-128"/>
              </a:rPr>
              <a:t>of business and industry</a:t>
            </a:r>
          </a:p>
          <a:p>
            <a:pPr marL="342900" indent="-342900" eaLnBrk="0" hangingPunct="0">
              <a:lnSpc>
                <a:spcPct val="80000"/>
              </a:lnSpc>
              <a:buFont typeface="Wingdings" charset="2"/>
              <a:buChar char="§"/>
              <a:defRPr/>
            </a:pPr>
            <a:endParaRPr lang="en-US" sz="2800" kern="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900" lvl="1" indent="-342900" eaLnBrk="0" hangingPunct="0">
              <a:lnSpc>
                <a:spcPct val="80000"/>
              </a:lnSpc>
              <a:buClr>
                <a:schemeClr val="accent3"/>
              </a:buClr>
              <a:buSzPct val="95000"/>
              <a:buFont typeface="Wingdings" charset="2"/>
              <a:buChar char="§"/>
              <a:defRPr/>
            </a:pPr>
            <a:r>
              <a:rPr lang="en-US" sz="2800" b="1" u="sng" kern="0" dirty="0" smtClean="0">
                <a:ea typeface="ＭＳ Ｐゴシック" pitchFamily="-112" charset="-128"/>
                <a:cs typeface="ＭＳ Ｐゴシック" pitchFamily="-112" charset="-128"/>
              </a:rPr>
              <a:t>Available only to community college campuses that have not had an ATE award within the last 10 years or never had one.</a:t>
            </a:r>
          </a:p>
          <a:p>
            <a:pPr marL="342900" lvl="1" indent="-342900" eaLnBrk="0" hangingPunct="0">
              <a:lnSpc>
                <a:spcPct val="80000"/>
              </a:lnSpc>
              <a:buClr>
                <a:schemeClr val="accent3"/>
              </a:buClr>
              <a:buSzPct val="95000"/>
              <a:buFont typeface="Wingdings" charset="2"/>
              <a:buChar char="§"/>
              <a:defRPr/>
            </a:pPr>
            <a:endParaRPr lang="en-US" sz="2800" kern="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900" indent="-342900" eaLnBrk="0" hangingPunct="0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800" b="1" kern="0" dirty="0" smtClean="0">
                <a:ea typeface="ＭＳ Ｐゴシック" pitchFamily="-112" charset="-128"/>
                <a:cs typeface="ＭＳ Ｐゴシック" pitchFamily="-112" charset="-128"/>
              </a:rPr>
              <a:t>Limited to $200,000 over 3 years</a:t>
            </a:r>
          </a:p>
          <a:p>
            <a:pPr marL="342900" indent="-342900" eaLnBrk="0" hangingPunct="0">
              <a:lnSpc>
                <a:spcPct val="80000"/>
              </a:lnSpc>
              <a:buFont typeface="Wingdings" charset="2"/>
              <a:buChar char="§"/>
              <a:defRPr/>
            </a:pPr>
            <a:endParaRPr lang="en-US" sz="2800" b="1" kern="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900" indent="-342900" eaLnBrk="0" hangingPunct="0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800" b="1" kern="0" dirty="0" smtClean="0">
                <a:ea typeface="ＭＳ Ｐゴシック" pitchFamily="-112" charset="-128"/>
                <a:cs typeface="ＭＳ Ｐゴシック" pitchFamily="-112" charset="-128"/>
              </a:rPr>
              <a:t>Funding rate for FY10 was between 70-80% for this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5" name="Picture 4" descr="foot in the doo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667" y="0"/>
            <a:ext cx="1333333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1534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3. TUES – Transforming Undergraduate Education in STEM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762000" y="2133600"/>
            <a:ext cx="81534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Focus on one or more of the following: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Creating </a:t>
            </a:r>
            <a:r>
              <a:rPr lang="en-US" b="1" dirty="0"/>
              <a:t>l</a:t>
            </a:r>
            <a:r>
              <a:rPr lang="en-US" b="1" dirty="0" smtClean="0"/>
              <a:t>earning </a:t>
            </a:r>
            <a:r>
              <a:rPr lang="en-US" b="1" dirty="0"/>
              <a:t>m</a:t>
            </a:r>
            <a:r>
              <a:rPr lang="en-US" b="1" dirty="0" smtClean="0"/>
              <a:t>aterials </a:t>
            </a:r>
            <a:r>
              <a:rPr lang="en-US" b="1" dirty="0"/>
              <a:t>and </a:t>
            </a:r>
            <a:r>
              <a:rPr lang="en-US" b="1" dirty="0" smtClean="0"/>
              <a:t>strategies</a:t>
            </a:r>
            <a:endParaRPr lang="en-US" b="1" dirty="0"/>
          </a:p>
          <a:p>
            <a:pPr lvl="1"/>
            <a:r>
              <a:rPr lang="en-US" b="1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Implementing </a:t>
            </a:r>
            <a:r>
              <a:rPr lang="en-US" b="1" dirty="0"/>
              <a:t>n</a:t>
            </a:r>
            <a:r>
              <a:rPr lang="en-US" b="1" dirty="0" smtClean="0"/>
              <a:t>ew </a:t>
            </a:r>
            <a:r>
              <a:rPr lang="en-US" b="1" dirty="0"/>
              <a:t>i</a:t>
            </a:r>
            <a:r>
              <a:rPr lang="en-US" b="1" dirty="0" smtClean="0"/>
              <a:t>nstructional </a:t>
            </a:r>
            <a:r>
              <a:rPr lang="en-US" b="1" dirty="0"/>
              <a:t>s</a:t>
            </a:r>
            <a:r>
              <a:rPr lang="en-US" b="1" dirty="0" smtClean="0"/>
              <a:t>trategies</a:t>
            </a:r>
            <a:endParaRPr lang="en-US" b="1" dirty="0"/>
          </a:p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Developing </a:t>
            </a:r>
            <a:r>
              <a:rPr lang="en-US" b="1" dirty="0"/>
              <a:t>f</a:t>
            </a:r>
            <a:r>
              <a:rPr lang="en-US" b="1" dirty="0" smtClean="0"/>
              <a:t>aculty </a:t>
            </a:r>
            <a:r>
              <a:rPr lang="en-US" b="1" dirty="0"/>
              <a:t>e</a:t>
            </a:r>
            <a:r>
              <a:rPr lang="en-US" b="1" dirty="0" smtClean="0"/>
              <a:t>xpertise 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Assessing </a:t>
            </a:r>
            <a:r>
              <a:rPr lang="en-US" b="1" dirty="0"/>
              <a:t>and </a:t>
            </a:r>
            <a:r>
              <a:rPr lang="en-US" b="1" dirty="0" smtClean="0"/>
              <a:t>evaluating </a:t>
            </a:r>
            <a:r>
              <a:rPr lang="en-US" b="1" dirty="0"/>
              <a:t>s</a:t>
            </a:r>
            <a:r>
              <a:rPr lang="en-US" b="1" dirty="0" smtClean="0"/>
              <a:t>tudent </a:t>
            </a:r>
            <a:r>
              <a:rPr lang="en-US" b="1" dirty="0"/>
              <a:t>a</a:t>
            </a:r>
            <a:r>
              <a:rPr lang="en-US" b="1" dirty="0" smtClean="0"/>
              <a:t>chievement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Conducting </a:t>
            </a:r>
            <a:r>
              <a:rPr lang="en-US" b="1" u="sng" dirty="0"/>
              <a:t>r</a:t>
            </a:r>
            <a:r>
              <a:rPr lang="en-US" b="1" u="sng" dirty="0" smtClean="0"/>
              <a:t>esearch </a:t>
            </a:r>
            <a:r>
              <a:rPr lang="en-US" b="1" u="sng" dirty="0"/>
              <a:t>on </a:t>
            </a:r>
            <a:r>
              <a:rPr lang="en-US" b="1" u="sng" dirty="0" smtClean="0"/>
              <a:t>undergraduate </a:t>
            </a:r>
            <a:r>
              <a:rPr lang="en-US" b="1" u="sng" dirty="0"/>
              <a:t>STEM </a:t>
            </a:r>
            <a:r>
              <a:rPr lang="en-US" b="1" u="sng" dirty="0" smtClean="0"/>
              <a:t>e</a:t>
            </a:r>
            <a:r>
              <a:rPr lang="en-US" b="1" u="sng" dirty="0" smtClean="0"/>
              <a:t>ducation </a:t>
            </a:r>
            <a:r>
              <a:rPr lang="en-US" b="1" u="sng" dirty="0" smtClean="0"/>
              <a:t>in </a:t>
            </a:r>
            <a:r>
              <a:rPr lang="en-US" b="1" u="sng" dirty="0" smtClean="0"/>
              <a:t>technical </a:t>
            </a:r>
            <a:r>
              <a:rPr lang="en-US" b="1" u="sng" dirty="0" smtClean="0"/>
              <a:t>education</a:t>
            </a:r>
          </a:p>
          <a:p>
            <a:pPr>
              <a:buFont typeface="Arial" pitchFamily="34" charset="0"/>
              <a:buChar char="•"/>
            </a:pPr>
            <a:endParaRPr lang="en-US" b="1" u="sng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 </a:t>
            </a:r>
          </a:p>
          <a:p>
            <a:pPr lvl="1"/>
            <a:r>
              <a:rPr lang="en-US" b="1" dirty="0"/>
              <a:t>	</a:t>
            </a:r>
          </a:p>
        </p:txBody>
      </p:sp>
      <p:pic>
        <p:nvPicPr>
          <p:cNvPr id="4" name="Picture 3" descr="transfor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743200"/>
            <a:ext cx="1905000" cy="22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3. TUES Important Project Features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Quality, Relevance and Impact</a:t>
            </a:r>
          </a:p>
          <a:p>
            <a:r>
              <a:rPr lang="en-US" b="1" dirty="0" smtClean="0"/>
              <a:t>Student Focus</a:t>
            </a:r>
          </a:p>
          <a:p>
            <a:r>
              <a:rPr lang="en-US" b="1" dirty="0" smtClean="0"/>
              <a:t>Use of and contribution to knowledge about STEM education</a:t>
            </a:r>
          </a:p>
          <a:p>
            <a:r>
              <a:rPr lang="en-US" b="1" dirty="0" smtClean="0"/>
              <a:t>STEM education community building</a:t>
            </a:r>
          </a:p>
          <a:p>
            <a:r>
              <a:rPr lang="en-US" b="1" dirty="0" smtClean="0"/>
              <a:t>Sustainability</a:t>
            </a:r>
          </a:p>
          <a:p>
            <a:r>
              <a:rPr lang="en-US" b="1" dirty="0" smtClean="0"/>
              <a:t>Expected measurable outcomes</a:t>
            </a:r>
          </a:p>
          <a:p>
            <a:r>
              <a:rPr lang="en-US" b="1" dirty="0" smtClean="0"/>
              <a:t>Project evaluations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EE4F8-3606-408F-AECC-ADF4549E42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transfor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505200"/>
            <a:ext cx="2209800" cy="262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TUES Word Cloud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1026" name="Picture 2" descr="C:\Documents and Settings\pbrown\Desktop\TUES wordclou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3089" y="1935163"/>
            <a:ext cx="797782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4.  </a:t>
            </a:r>
            <a:r>
              <a:rPr lang="en-US" sz="3600" b="1" dirty="0" smtClean="0">
                <a:solidFill>
                  <a:schemeClr val="tx1"/>
                </a:solidFill>
              </a:rPr>
              <a:t>S-STEM: Scholarships in Science, Technology, Engineering, &amp; Math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12774" y="2057400"/>
            <a:ext cx="8302625" cy="4495800"/>
          </a:xfrm>
        </p:spPr>
        <p:txBody>
          <a:bodyPr/>
          <a:lstStyle/>
          <a:p>
            <a:r>
              <a:rPr lang="en-US" b="1" dirty="0" smtClean="0"/>
              <a:t>Goal: Provides funds to institutions to provide scholarships to academically talented, but financially needy, students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Students can be pursuing associate, bachelor’s, or graduate degrees</a:t>
            </a:r>
          </a:p>
          <a:p>
            <a:endParaRPr lang="en-US" b="1" dirty="0" smtClean="0"/>
          </a:p>
          <a:p>
            <a:r>
              <a:rPr lang="en-US" b="1" dirty="0" smtClean="0"/>
              <a:t>Scholarships can be up to $10,000/yr - up to 4 yrs within the limits of students official level of need. (They can be less than $10K and less than 4 yrs)</a:t>
            </a:r>
            <a:r>
              <a:rPr lang="en-US" dirty="0" smtClean="0"/>
              <a:t>	</a:t>
            </a:r>
          </a:p>
        </p:txBody>
      </p:sp>
      <p:pic>
        <p:nvPicPr>
          <p:cNvPr id="4" name="Picture 3" descr="Scholarshi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38" y="0"/>
            <a:ext cx="2116562" cy="1828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4. S-STEM major features: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752600"/>
            <a:ext cx="8226425" cy="4876800"/>
          </a:xfrm>
        </p:spPr>
        <p:txBody>
          <a:bodyPr>
            <a:normAutofit fontScale="92500"/>
          </a:bodyPr>
          <a:lstStyle/>
          <a:p>
            <a:endParaRPr lang="en-US" b="1" dirty="0" smtClean="0"/>
          </a:p>
          <a:p>
            <a:r>
              <a:rPr lang="en-US" b="1" dirty="0" smtClean="0"/>
              <a:t>Most STEM disciplines are eligible - except Social &amp; Behavioral sciences </a:t>
            </a:r>
          </a:p>
          <a:p>
            <a:endParaRPr lang="en-US" b="1" dirty="0" smtClean="0"/>
          </a:p>
          <a:p>
            <a:r>
              <a:rPr lang="en-US" b="1" dirty="0" smtClean="0"/>
              <a:t>One proposal per constituent school or college that awards STEM degrees (e.g., School of Engineering, School of Arts &amp; Sciences, School of Professional Studies)</a:t>
            </a:r>
          </a:p>
          <a:p>
            <a:endParaRPr lang="en-US" b="1" dirty="0" smtClean="0"/>
          </a:p>
          <a:p>
            <a:r>
              <a:rPr lang="en-US" b="1" dirty="0" smtClean="0"/>
              <a:t>Institution must provide student support structures and is responsible for selecting scholarship recipients. Optional enhancements: research opportunities, tutoring, internships, etc.</a:t>
            </a:r>
          </a:p>
          <a:p>
            <a:endParaRPr lang="en-US" b="1" dirty="0" smtClean="0"/>
          </a:p>
        </p:txBody>
      </p:sp>
      <p:pic>
        <p:nvPicPr>
          <p:cNvPr id="4" name="Picture 3" descr="Scholarshi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38" y="0"/>
            <a:ext cx="2116562" cy="182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b="1" dirty="0" smtClean="0">
                <a:solidFill>
                  <a:schemeClr val="tx1"/>
                </a:solidFill>
              </a:rPr>
              <a:t>MSP: Math Science Partnerships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MSP is an educational research and development effort to improve K-12 student achievement in STEM through partnerships of institutes of higher education and K-12 school districts. Targeted Partnerships: </a:t>
            </a:r>
            <a:r>
              <a:rPr lang="en-US" b="1" u="sng" dirty="0" smtClean="0"/>
              <a:t> Prototype </a:t>
            </a:r>
            <a:r>
              <a:rPr lang="en-US" b="1" dirty="0" smtClean="0"/>
              <a:t>or </a:t>
            </a:r>
            <a:r>
              <a:rPr lang="en-US" b="1" u="sng" dirty="0" smtClean="0"/>
              <a:t>Implementation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" name="Picture 4" descr="City Te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181600"/>
            <a:ext cx="2275850" cy="1514475"/>
          </a:xfrm>
          <a:prstGeom prst="rect">
            <a:avLst/>
          </a:prstGeom>
        </p:spPr>
      </p:pic>
      <p:pic>
        <p:nvPicPr>
          <p:cNvPr id="6" name="Picture 5" descr="high 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145707"/>
            <a:ext cx="2286000" cy="1712293"/>
          </a:xfrm>
          <a:prstGeom prst="rect">
            <a:avLst/>
          </a:prstGeom>
        </p:spPr>
      </p:pic>
      <p:pic>
        <p:nvPicPr>
          <p:cNvPr id="7" name="Picture 6" descr="A gra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114925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563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71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</a:t>
            </a:r>
            <a:r>
              <a:rPr lang="en-US" b="1" dirty="0" smtClean="0">
                <a:solidFill>
                  <a:schemeClr val="tx1"/>
                </a:solidFill>
              </a:rPr>
              <a:t>MSP Targeted Partnerships have four focal areas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r>
              <a:rPr lang="en-US" b="1" dirty="0" smtClean="0"/>
              <a:t>Community enterprise for STEM learning</a:t>
            </a:r>
          </a:p>
          <a:p>
            <a:endParaRPr lang="en-US" b="1" dirty="0" smtClean="0"/>
          </a:p>
          <a:p>
            <a:r>
              <a:rPr lang="en-US" b="1" dirty="0" smtClean="0"/>
              <a:t>Current issues related to STEM content</a:t>
            </a:r>
          </a:p>
          <a:p>
            <a:endParaRPr lang="en-US" b="1" dirty="0" smtClean="0"/>
          </a:p>
          <a:p>
            <a:r>
              <a:rPr lang="en-US" b="1" dirty="0" smtClean="0"/>
              <a:t>Identifying and cultivating exceptional talent</a:t>
            </a:r>
          </a:p>
          <a:p>
            <a:endParaRPr lang="en-US" b="1" dirty="0" smtClean="0"/>
          </a:p>
          <a:p>
            <a:r>
              <a:rPr lang="en-US" b="1" dirty="0" smtClean="0"/>
              <a:t>K-12 STEM teacher preparation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5" name="Picture 4" descr="community enterpr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057400"/>
            <a:ext cx="2317655" cy="1285875"/>
          </a:xfrm>
          <a:prstGeom prst="rect">
            <a:avLst/>
          </a:prstGeom>
        </p:spPr>
      </p:pic>
      <p:pic>
        <p:nvPicPr>
          <p:cNvPr id="6" name="Picture 5" descr="current iss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352800"/>
            <a:ext cx="2171700" cy="1149309"/>
          </a:xfrm>
          <a:prstGeom prst="rect">
            <a:avLst/>
          </a:prstGeom>
        </p:spPr>
      </p:pic>
      <p:pic>
        <p:nvPicPr>
          <p:cNvPr id="7" name="Picture 6" descr="einste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4572000"/>
            <a:ext cx="1204912" cy="1702177"/>
          </a:xfrm>
          <a:prstGeom prst="rect">
            <a:avLst/>
          </a:prstGeom>
        </p:spPr>
      </p:pic>
      <p:pic>
        <p:nvPicPr>
          <p:cNvPr id="8" name="Picture 7" descr="student teach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9" y="5410200"/>
            <a:ext cx="201489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NSF DUE Funding  – FY 2011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AWARDS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DECLINES</a:t>
                      </a:r>
                      <a:r>
                        <a:rPr lang="en-US" dirty="0" smtClean="0"/>
                        <a:t>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AWARDS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MSP - 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S-STEM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STEP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TUES Resource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67%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Type 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1159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Type 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Type</a:t>
                      </a:r>
                      <a:r>
                        <a:rPr lang="en-US" b="1" baseline="0" dirty="0" smtClean="0"/>
                        <a:t> 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2079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2495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04800"/>
            <a:ext cx="883920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ATE is NSF DUE’s largest program for community colleges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 bwMode="black">
          <a:xfrm>
            <a:off x="455613" y="6242050"/>
            <a:ext cx="2130425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black">
          <a:xfrm>
            <a:off x="3124200" y="6242050"/>
            <a:ext cx="289560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NSF DUE Mission – Promote excellence in undergraduate STEM education for all students</a:t>
            </a:r>
          </a:p>
        </p:txBody>
      </p:sp>
      <p:pic>
        <p:nvPicPr>
          <p:cNvPr id="11" name="Picture Placeholder 10" descr="NSF building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09800"/>
            <a:ext cx="4038600" cy="3886200"/>
          </a:xfrm>
        </p:spPr>
      </p:pic>
      <p:sp>
        <p:nvSpPr>
          <p:cNvPr id="10" name="Text Placeholder 9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195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3600" b="1" dirty="0" smtClean="0"/>
              <a:t>Each solicitation has its own </a:t>
            </a:r>
            <a:r>
              <a:rPr lang="en-US" sz="3600" b="1" dirty="0" smtClean="0"/>
              <a:t>objectives.  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</a:t>
            </a:r>
          </a:p>
          <a:p>
            <a:pPr>
              <a:buNone/>
            </a:pPr>
            <a:r>
              <a:rPr lang="en-US" sz="3600" b="1" dirty="0" smtClean="0"/>
              <a:t>	All proposals are judged on common </a:t>
            </a:r>
            <a:r>
              <a:rPr lang="en-US" sz="3600" b="1" u="sng" dirty="0" smtClean="0"/>
              <a:t>intellectual merit </a:t>
            </a:r>
            <a:r>
              <a:rPr lang="en-US" sz="3600" b="1" dirty="0" smtClean="0"/>
              <a:t>and </a:t>
            </a:r>
            <a:r>
              <a:rPr lang="en-US" sz="3600" b="1" u="sng" dirty="0" smtClean="0"/>
              <a:t>broader impacts. </a:t>
            </a:r>
          </a:p>
          <a:p>
            <a:pPr>
              <a:buNone/>
            </a:pPr>
            <a:endParaRPr lang="en-US" sz="3600" b="1" u="sng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Some solicitations have additional criteria.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The success of the NSF’s effort depends on the peer review process.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review process is based 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Intellectual Merit and Broader Impacts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 descr="Review proce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2743201"/>
            <a:ext cx="3821670" cy="27649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088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 Narrow" pitchFamily="34" charset="0"/>
                <a:cs typeface="Arial" pitchFamily="34" charset="0"/>
              </a:rPr>
            </a:br>
            <a:endParaRPr lang="en-US" b="1" dirty="0" smtClean="0"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Intellectual merit (IM)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Broader impacts (BI)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Some solicitations have additional criteria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Criteria are NOT: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 complete list of “requirements”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Applicable to every proposal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An official checklist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All proposals are evaluated using the National Science Board approved review criteria </a:t>
            </a:r>
            <a:endParaRPr lang="en-US" sz="2800" dirty="0"/>
          </a:p>
        </p:txBody>
      </p:sp>
      <p:pic>
        <p:nvPicPr>
          <p:cNvPr id="5" name="Content Placeholder 10" descr="Review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0"/>
            <a:ext cx="2602470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Features of Competitive Proposals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 smtClean="0">
              <a:latin typeface="Arial" charset="0"/>
            </a:endParaRPr>
          </a:p>
          <a:p>
            <a:r>
              <a:rPr lang="en-US" b="1" dirty="0" smtClean="0">
                <a:latin typeface="Arial" charset="0"/>
              </a:rPr>
              <a:t>Original ideas. Potentially high impact.</a:t>
            </a:r>
          </a:p>
          <a:p>
            <a:pPr>
              <a:buSzPct val="70000"/>
            </a:pPr>
            <a:r>
              <a:rPr lang="en-US" b="1" dirty="0" smtClean="0">
                <a:latin typeface="Arial" charset="0"/>
              </a:rPr>
              <a:t>Succinct, focused project plan. Sufficient detail provided.</a:t>
            </a:r>
          </a:p>
          <a:p>
            <a:pPr>
              <a:buSzPct val="70000"/>
            </a:pPr>
            <a:r>
              <a:rPr lang="en-US" b="1" dirty="0" smtClean="0">
                <a:latin typeface="Arial" charset="0"/>
              </a:rPr>
              <a:t>Realistic amount of work – timeline and responsibility delineated.</a:t>
            </a:r>
          </a:p>
          <a:p>
            <a:pPr>
              <a:buSzPct val="70000"/>
            </a:pPr>
            <a:r>
              <a:rPr lang="en-US" b="1" dirty="0" smtClean="0">
                <a:latin typeface="Arial" charset="0"/>
              </a:rPr>
              <a:t>Cost effective – budget aligned with activities.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b="1" dirty="0" smtClean="0">
                <a:latin typeface="Arial" charset="0"/>
              </a:rPr>
              <a:t>Demonstrated knowledge of field (literature survey) and experience of PIs. Project builds on prior knowledge.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b="1" dirty="0" smtClean="0">
                <a:latin typeface="Arial" charset="0"/>
              </a:rPr>
              <a:t>Rationale and evidence of potential effectiveness.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b="1" dirty="0" smtClean="0">
                <a:latin typeface="Arial" charset="0"/>
              </a:rPr>
              <a:t>Likelihood the project will be sustained. </a:t>
            </a:r>
          </a:p>
          <a:p>
            <a:pPr>
              <a:lnSpc>
                <a:spcPct val="90000"/>
              </a:lnSpc>
              <a:buSzPct val="70000"/>
            </a:pPr>
            <a:r>
              <a:rPr lang="en-US" b="1" dirty="0" smtClean="0">
                <a:latin typeface="Arial" charset="0"/>
              </a:rPr>
              <a:t>Solid evaluation plan including formative and summative assessment.</a:t>
            </a:r>
          </a:p>
          <a:p>
            <a:pPr>
              <a:buSzPct val="70000"/>
            </a:pPr>
            <a:endParaRPr lang="en-US" b="1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5" name="Content Placeholder 10" descr="Review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47800"/>
            <a:ext cx="2362200" cy="11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Commitment to undergraduate education 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Outreach to diverse students  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Innovative 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Highly qualified PIs in technical areas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Identified significant issues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Detailed development plans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Develop portable products/dissemination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Building onto existing ideas/literature 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Implement active learning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Utilize knowledge of how we learn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Writing Style and structure well done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838200" y="838200"/>
            <a:ext cx="7848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TUES Reviewer Survey: Top Ten Strengths</a:t>
            </a:r>
          </a:p>
        </p:txBody>
      </p:sp>
      <p:pic>
        <p:nvPicPr>
          <p:cNvPr id="4" name="Content Placeholder 10" descr="Review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10600" cy="4919662"/>
          </a:xfrm>
        </p:spPr>
        <p:txBody>
          <a:bodyPr/>
          <a:lstStyle/>
          <a:p>
            <a:pPr marL="450850" indent="-342900" eaLnBrk="1" hangingPunct="1">
              <a:buFont typeface="Lucida Sans Unicode" pitchFamily="34" charset="0"/>
              <a:buAutoNum type="arabicPeriod"/>
            </a:pPr>
            <a:endParaRPr lang="en-US" sz="2400" b="1" dirty="0" smtClean="0">
              <a:latin typeface="Arial" charset="0"/>
              <a:cs typeface="Arial" charset="0"/>
            </a:endParaRP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Lack of assessment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Not transformative/low impact 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Not meeting grant criteria (did not follow solicitation)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Lacks dissemination plan 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Lacks defined outcomes 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Does not build on prior work/not analyzing literature 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Not sustainable/failure to develop institutional support 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No actual commitment to reach minorities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Specific to institution/not transferable </a:t>
            </a:r>
          </a:p>
          <a:p>
            <a:pPr marL="450850" indent="-342900" eaLnBrk="1" hangingPunct="1"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charset="0"/>
                <a:cs typeface="Arial" charset="0"/>
              </a:rPr>
              <a:t>Budget allocation problems 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Reviewer Survey: Top Ten Weaknesses</a:t>
            </a:r>
          </a:p>
        </p:txBody>
      </p:sp>
      <p:pic>
        <p:nvPicPr>
          <p:cNvPr id="4" name="Content Placeholder 10" descr="Review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37160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Formative and summative evaluation increase the impact of projects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Times New Roman" pitchFamily="18" charset="0"/>
              </a:rPr>
              <a:t>Each project should have an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Times New Roman" pitchFamily="18" charset="0"/>
              </a:rPr>
              <a:t>evaluator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Times New Roman" pitchFamily="18" charset="0"/>
              </a:rPr>
              <a:t> who helps design the evaluation.  The evaluator needs to be independent of the project. Someone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Times New Roman" pitchFamily="18" charset="0"/>
              </a:rPr>
              <a:t> from the project can collect data, but the analysis needs to be done by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Times New Roman" pitchFamily="18" charset="0"/>
              </a:rPr>
              <a:t>th</a:t>
            </a:r>
            <a:r>
              <a:rPr lang="en-US" sz="2800" b="1" kern="0" dirty="0" smtClean="0">
                <a:latin typeface="+mn-lt"/>
                <a:ea typeface="ＭＳ Ｐゴシック" pitchFamily="-112" charset="-128"/>
                <a:cs typeface="Times New Roman" pitchFamily="18" charset="0"/>
              </a:rPr>
              <a:t>e independent evaluator.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Times New Roman" pitchFamily="18" charset="0"/>
              </a:rPr>
              <a:t> An inadequate evaluation plan is not necessarily a fatal flaw; if a proposal is otherwise meritorious, the program officer can negotiate an enhanced evaluation plan.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Content Placeholder 10" descr="Review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4300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>Reviewers rate proposals from Fair to Excellent and prepare comments on strengths and weaknesses/concerns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24384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Excellent  (5)/ Very Good  (4)/ Good (3)/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Fair (2)/ Poor 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Reviewer comments should align with the rating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12" charset="-128"/>
                <a:cs typeface="Arial" pitchFamily="34" charset="0"/>
              </a:rPr>
              <a:t>Ratings may be changed</a:t>
            </a: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after the panel discussion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b="1" kern="0" dirty="0" smtClean="0"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u="sng" kern="0" noProof="0" dirty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Usually</a:t>
            </a:r>
            <a:r>
              <a:rPr lang="en-US" sz="2000" b="1" kern="0" noProof="0" dirty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a rating of </a:t>
            </a:r>
            <a:r>
              <a:rPr lang="en-US" sz="2000" b="1" kern="0" dirty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higher </a:t>
            </a:r>
            <a:r>
              <a:rPr lang="en-US" sz="2000" b="1" kern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than 3.6 </a:t>
            </a:r>
            <a:r>
              <a:rPr lang="en-US" sz="2000" b="1" kern="0" noProof="0" dirty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makes the proposal competitive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Program directors make funding recommendations. Reviews are used for award negotiations or to provide guidance for declined proposals.</a:t>
            </a: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</p:txBody>
      </p:sp>
      <p:pic>
        <p:nvPicPr>
          <p:cNvPr id="4" name="Content Placeholder 10" descr="Review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4300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14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8153400" cy="3657600"/>
          </a:xfrm>
        </p:spPr>
        <p:txBody>
          <a:bodyPr>
            <a:normAutofit lnSpcReduction="10000"/>
          </a:bodyPr>
          <a:lstStyle/>
          <a:p>
            <a:pPr lvl="1">
              <a:buNone/>
              <a:defRPr/>
            </a:pPr>
            <a:r>
              <a:rPr lang="en-US" b="1" dirty="0" smtClean="0"/>
              <a:t>For more information:</a:t>
            </a:r>
          </a:p>
          <a:p>
            <a:pPr lvl="1"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DUE Web Site - </a:t>
            </a:r>
            <a:r>
              <a:rPr lang="en-US" sz="2400" b="1" dirty="0" smtClean="0">
                <a:hlinkClick r:id="rId3"/>
              </a:rPr>
              <a:t>http://www.nsf.gov/div/index.jsp?div=DUE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Vet ideas with a program officer</a:t>
            </a:r>
          </a:p>
          <a:p>
            <a:pPr>
              <a:defRPr/>
            </a:pPr>
            <a:r>
              <a:rPr lang="en-US" sz="2400" b="1" dirty="0" smtClean="0"/>
              <a:t>Volunteer to review proposals.</a:t>
            </a:r>
          </a:p>
          <a:p>
            <a:pPr>
              <a:defRPr/>
            </a:pPr>
            <a:endParaRPr lang="en-US" sz="2400" b="1" dirty="0" smtClean="0">
              <a:hlinkClick r:id="rId3"/>
            </a:endParaRPr>
          </a:p>
          <a:p>
            <a:pPr lvl="1" algn="ctr">
              <a:defRPr/>
            </a:pPr>
            <a:endParaRPr lang="en-US" b="1" dirty="0" smtClean="0">
              <a:hlinkClick r:id="rId3"/>
            </a:endParaRPr>
          </a:p>
          <a:p>
            <a:pPr lvl="1" algn="ctr">
              <a:buNone/>
              <a:defRPr/>
            </a:pPr>
            <a:r>
              <a:rPr lang="en-US" b="1" dirty="0" smtClean="0"/>
              <a:t>Opinions expressed in this presentation are those of the presenter and are not official NSF polic</a:t>
            </a:r>
            <a:r>
              <a:rPr lang="en-US" dirty="0" smtClean="0"/>
              <a:t>y</a:t>
            </a:r>
            <a:endParaRPr lang="en-US" u="sng" dirty="0" smtClean="0">
              <a:hlinkClick r:id="rId3"/>
            </a:endParaRP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NSF DUE programs with research components – STEP,  ATE, TUES, MSP. Scholarships through S-STEM</a:t>
            </a:r>
          </a:p>
          <a:p>
            <a:r>
              <a:rPr lang="en-US" b="1" dirty="0" smtClean="0"/>
              <a:t>Review of proposals is based on intellectual merit and broader impacts</a:t>
            </a:r>
          </a:p>
          <a:p>
            <a:r>
              <a:rPr lang="en-US" b="1" dirty="0" smtClean="0"/>
              <a:t>Understanding the review process will help you prepare better proposals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The DUE web page – 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www.NSF.gov</a:t>
            </a:r>
            <a:r>
              <a:rPr lang="en-US" sz="2800" b="1" dirty="0" smtClean="0">
                <a:solidFill>
                  <a:schemeClr val="tx1"/>
                </a:solidFill>
              </a:rPr>
              <a:t> - provides information about solicitation components and awards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90799"/>
            <a:ext cx="4038600" cy="3764125"/>
          </a:xfrm>
        </p:spPr>
        <p:txBody>
          <a:bodyPr>
            <a:normAutofit/>
          </a:bodyPr>
          <a:lstStyle/>
          <a:p>
            <a:r>
              <a:rPr lang="en-US" b="1" dirty="0" smtClean="0"/>
              <a:t>Information on current and expired awards is found by clicking on the “Awards” tab at the top of the page and conducting a key word search.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4DD5B-132F-4B01-B7D5-C2A99FA2C8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Content Placeholder 8" descr="DUE web pager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05000"/>
            <a:ext cx="4038600" cy="457200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505200" y="1981200"/>
            <a:ext cx="2057400" cy="7620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Matching proposal goals and activities with those of the solicitation is important for successful funding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Good fit carto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133600"/>
            <a:ext cx="6815500" cy="4038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3348-7AAA-441F-9A3E-A79D6CE7AA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670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“Let’s face it, you never fit into this organization”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Tonight’s presentation has two components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1. NSF DUE programs of interest:</a:t>
            </a:r>
          </a:p>
          <a:p>
            <a:pPr>
              <a:buNone/>
            </a:pPr>
            <a:r>
              <a:rPr lang="en-US" sz="3600" dirty="0" smtClean="0"/>
              <a:t>	 STEP, ATE, TUES, S-STEM, MSP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2.  The review process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3348-7AAA-441F-9A3E-A79D6CE7AA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7"/>
          <p:cNvSpPr>
            <a:spLocks noGrp="1"/>
          </p:cNvSpPr>
          <p:nvPr>
            <p:ph type="title"/>
          </p:nvPr>
        </p:nvSpPr>
        <p:spPr>
          <a:xfrm>
            <a:off x="612775" y="685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1.  </a:t>
            </a:r>
            <a:r>
              <a:rPr lang="en-US" sz="4000" b="1" dirty="0" smtClean="0">
                <a:solidFill>
                  <a:schemeClr val="tx1"/>
                </a:solidFill>
              </a:rPr>
              <a:t>STEP: STEM Talent Expansion Program</a:t>
            </a:r>
          </a:p>
        </p:txBody>
      </p:sp>
      <p:sp>
        <p:nvSpPr>
          <p:cNvPr id="41986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u="sng" dirty="0" smtClean="0"/>
              <a:t>Basic Goals</a:t>
            </a:r>
            <a:r>
              <a:rPr lang="en-US" b="1" dirty="0" smtClean="0"/>
              <a:t>: Increase the number of graduates (US Citizens or permanent residents) in STEM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+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b="1" dirty="0" smtClean="0"/>
              <a:t>Type 1 - implementation at academic institutions</a:t>
            </a:r>
          </a:p>
          <a:p>
            <a:r>
              <a:rPr lang="en-US" b="1" dirty="0" smtClean="0"/>
              <a:t>Type 2 – </a:t>
            </a:r>
            <a:r>
              <a:rPr lang="en-US" b="1" u="sng" dirty="0" smtClean="0"/>
              <a:t>educational research </a:t>
            </a:r>
            <a:r>
              <a:rPr lang="en-US" b="1" dirty="0" smtClean="0"/>
              <a:t>projects on associate or baccalaureate degree attainment in STEM</a:t>
            </a:r>
          </a:p>
          <a:p>
            <a:endParaRPr lang="en-US" dirty="0" smtClean="0"/>
          </a:p>
        </p:txBody>
      </p:sp>
      <p:pic>
        <p:nvPicPr>
          <p:cNvPr id="5" name="Picture 4" descr="gradu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743200"/>
            <a:ext cx="2447859" cy="1666875"/>
          </a:xfrm>
          <a:prstGeom prst="rect">
            <a:avLst/>
          </a:prstGeom>
        </p:spPr>
      </p:pic>
      <p:pic>
        <p:nvPicPr>
          <p:cNvPr id="7" name="Picture 6" descr="City Te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2965045"/>
            <a:ext cx="2286000" cy="1521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4290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096000" y="3429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p:pic>
        <p:nvPicPr>
          <p:cNvPr id="10" name="Picture 9" descr="resear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351" y="2895600"/>
            <a:ext cx="2464249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6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1. STEP awards implement best practices based on an institutional self-study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2514600"/>
            <a:ext cx="8153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 Bridge programs that enable additional </a:t>
            </a:r>
          </a:p>
          <a:p>
            <a:pPr>
              <a:buNone/>
            </a:pPr>
            <a:r>
              <a:rPr lang="en-US" b="1" dirty="0" smtClean="0"/>
              <a:t>preparation for students from HS or CC</a:t>
            </a:r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r>
              <a:rPr lang="en-US" b="1" dirty="0" smtClean="0"/>
              <a:t>Programs to improve the quality of student learning</a:t>
            </a:r>
          </a:p>
          <a:p>
            <a:pPr lvl="1"/>
            <a:r>
              <a:rPr lang="en-US" b="1" dirty="0" smtClean="0"/>
              <a:t>Peer tutoring, learning communities, etc.</a:t>
            </a:r>
          </a:p>
          <a:p>
            <a:pPr lvl="1"/>
            <a:r>
              <a:rPr lang="en-US" b="1" dirty="0" smtClean="0"/>
              <a:t>new pedagogical approaches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Programs to encourage undergraduate research</a:t>
            </a:r>
          </a:p>
          <a:p>
            <a:endParaRPr lang="en-US" b="1" dirty="0" smtClean="0"/>
          </a:p>
          <a:p>
            <a:r>
              <a:rPr lang="en-US" b="1" dirty="0" smtClean="0"/>
              <a:t>Recruitment. Student support mechanisms</a:t>
            </a:r>
          </a:p>
        </p:txBody>
      </p:sp>
      <p:pic>
        <p:nvPicPr>
          <p:cNvPr id="4" name="Picture 3" descr="Teache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038600"/>
            <a:ext cx="1600200" cy="913328"/>
          </a:xfrm>
          <a:prstGeom prst="rect">
            <a:avLst/>
          </a:prstGeom>
        </p:spPr>
      </p:pic>
      <p:pic>
        <p:nvPicPr>
          <p:cNvPr id="5" name="Picture 4" descr="fireworks-on-brooklyn-brid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209800"/>
            <a:ext cx="1576387" cy="1181155"/>
          </a:xfrm>
          <a:prstGeom prst="rect">
            <a:avLst/>
          </a:prstGeom>
        </p:spPr>
      </p:pic>
      <p:pic>
        <p:nvPicPr>
          <p:cNvPr id="6" name="Picture 5" descr="Undergraduate resear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105400"/>
            <a:ext cx="1652587" cy="838200"/>
          </a:xfrm>
          <a:prstGeom prst="rect">
            <a:avLst/>
          </a:prstGeom>
        </p:spPr>
      </p:pic>
      <p:pic>
        <p:nvPicPr>
          <p:cNvPr id="7" name="Picture 6" descr="support structur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6174329"/>
            <a:ext cx="1604962" cy="6836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2. </a:t>
            </a:r>
            <a:r>
              <a:rPr lang="en-US" sz="3600" b="1" dirty="0" smtClean="0">
                <a:solidFill>
                  <a:schemeClr val="tx1"/>
                </a:solidFill>
              </a:rPr>
              <a:t>ATE: Advanced Technological Education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Font typeface="Calibri" pitchFamily="34" charset="0"/>
              <a:buChar char="•"/>
            </a:pPr>
            <a:r>
              <a:rPr lang="en-US" b="1" dirty="0" smtClean="0"/>
              <a:t>Focus on two-year programs. Emphasis on the education of technicians for the high-technology fields that drive the nation’s economy.</a:t>
            </a:r>
          </a:p>
          <a:p>
            <a:pPr>
              <a:buFont typeface="Calibri" pitchFamily="34" charset="0"/>
              <a:buChar char="•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5" name="Picture 4" descr="City Te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38600"/>
            <a:ext cx="1752600" cy="1752600"/>
          </a:xfrm>
          <a:prstGeom prst="rect">
            <a:avLst/>
          </a:prstGeom>
        </p:spPr>
      </p:pic>
      <p:pic>
        <p:nvPicPr>
          <p:cNvPr id="6" name="Picture 5" descr="high 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181600"/>
            <a:ext cx="1954981" cy="1464349"/>
          </a:xfrm>
          <a:prstGeom prst="rect">
            <a:avLst/>
          </a:prstGeom>
        </p:spPr>
      </p:pic>
      <p:pic>
        <p:nvPicPr>
          <p:cNvPr id="7" name="Picture 6" descr="indust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657600"/>
            <a:ext cx="1873615" cy="1400175"/>
          </a:xfrm>
          <a:prstGeom prst="rect">
            <a:avLst/>
          </a:prstGeom>
        </p:spPr>
      </p:pic>
      <p:pic>
        <p:nvPicPr>
          <p:cNvPr id="8" name="Picture 7" descr="workforce readine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581400"/>
            <a:ext cx="2143125" cy="21431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4038600"/>
            <a:ext cx="6096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9400" y="5410200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48006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2. ATE supports technician education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Curriculum development based on workforce needs; internships and research opportunities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College faculty and secondary school teacher professional development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Career pathways from secondary schools to two-year colleges and to four-year institutions; articulation agreements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Calibri" pitchFamily="34" charset="0"/>
              <a:buChar char="•"/>
            </a:pPr>
            <a:r>
              <a:rPr lang="en-US" b="1" u="sng" dirty="0" smtClean="0"/>
              <a:t>Educational research </a:t>
            </a:r>
            <a:r>
              <a:rPr lang="en-US" b="1" dirty="0" smtClean="0"/>
              <a:t>to advance knowledge related to technician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5" name="Picture 4" descr="text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2286000"/>
            <a:ext cx="2000250" cy="685800"/>
          </a:xfrm>
          <a:prstGeom prst="rect">
            <a:avLst/>
          </a:prstGeom>
        </p:spPr>
      </p:pic>
      <p:pic>
        <p:nvPicPr>
          <p:cNvPr id="6" name="Picture 5" descr="faculty professional develop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276600"/>
            <a:ext cx="2667000" cy="708660"/>
          </a:xfrm>
          <a:prstGeom prst="rect">
            <a:avLst/>
          </a:prstGeom>
        </p:spPr>
      </p:pic>
      <p:pic>
        <p:nvPicPr>
          <p:cNvPr id="7" name="Picture 6" descr="pathway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439529"/>
            <a:ext cx="1171575" cy="883188"/>
          </a:xfrm>
          <a:prstGeom prst="rect">
            <a:avLst/>
          </a:prstGeom>
        </p:spPr>
      </p:pic>
      <p:pic>
        <p:nvPicPr>
          <p:cNvPr id="8" name="Picture 7" descr="resear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5621802"/>
            <a:ext cx="2990850" cy="114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1297</Words>
  <Application>Microsoft Office PowerPoint</Application>
  <PresentationFormat>On-screen Show (4:3)</PresentationFormat>
  <Paragraphs>305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 </vt:lpstr>
      <vt:lpstr>NSF DUE Mission – Promote excellence in undergraduate STEM education for all students</vt:lpstr>
      <vt:lpstr>The DUE web page – www.NSF.gov - provides information about solicitation components and awards</vt:lpstr>
      <vt:lpstr>Matching proposal goals and activities with those of the solicitation is important for successful funding</vt:lpstr>
      <vt:lpstr>Tonight’s presentation has two components</vt:lpstr>
      <vt:lpstr>1.  STEP: STEM Talent Expansion Program</vt:lpstr>
      <vt:lpstr>1. STEP awards implement best practices based on an institutional self-study</vt:lpstr>
      <vt:lpstr>2. ATE: Advanced Technological Education</vt:lpstr>
      <vt:lpstr>2. ATE supports technician education</vt:lpstr>
      <vt:lpstr>  2. Small  Grants for Institutions New to the ATE Program provide community colleges with a chance to “get their foot in the door.” </vt:lpstr>
      <vt:lpstr>3. TUES – Transforming Undergraduate Education in STEM</vt:lpstr>
      <vt:lpstr>3. TUES Important Project Features</vt:lpstr>
      <vt:lpstr>TUES Word Cloud</vt:lpstr>
      <vt:lpstr>4.  S-STEM: Scholarships in Science, Technology, Engineering, &amp; Math</vt:lpstr>
      <vt:lpstr>4. S-STEM major features:</vt:lpstr>
      <vt:lpstr>5. MSP: Math Science Partnerships</vt:lpstr>
      <vt:lpstr>5. MSP Targeted Partnerships have four focal areas</vt:lpstr>
      <vt:lpstr>NSF DUE Funding  – FY 2011</vt:lpstr>
      <vt:lpstr>Slide 19</vt:lpstr>
      <vt:lpstr>The review process is based on  Intellectual Merit and Broader Impacts</vt:lpstr>
      <vt:lpstr>    </vt:lpstr>
      <vt:lpstr>Features of Competitive Proposals</vt:lpstr>
      <vt:lpstr> TUES Reviewer Survey: Top Ten Strengths</vt:lpstr>
      <vt:lpstr>Reviewer Survey: Top Ten Weaknesses</vt:lpstr>
      <vt:lpstr>Formative and summative evaluation increase the impact of projects</vt:lpstr>
      <vt:lpstr>     Reviewers rate proposals from Fair to Excellent and prepare comments on strengths and weaknesses/concerns </vt:lpstr>
      <vt:lpstr>Thank you for your attention</vt:lpstr>
      <vt:lpstr>Summary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Opportunities </dc:title>
  <dc:creator>Jeremy A. Leffler</dc:creator>
  <cp:lastModifiedBy>cisadmin</cp:lastModifiedBy>
  <cp:revision>363</cp:revision>
  <dcterms:created xsi:type="dcterms:W3CDTF">2010-08-18T14:13:18Z</dcterms:created>
  <dcterms:modified xsi:type="dcterms:W3CDTF">2012-03-30T07:46:04Z</dcterms:modified>
</cp:coreProperties>
</file>